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73" r:id="rId7"/>
    <p:sldId id="270" r:id="rId8"/>
    <p:sldId id="266" r:id="rId9"/>
    <p:sldId id="271" r:id="rId10"/>
    <p:sldId id="272" r:id="rId11"/>
    <p:sldId id="263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3216" y="-128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26.jpe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88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223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149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860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41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888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65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188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746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499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2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89A41-78FC-4ECB-8A7E-2490BDD85D63}" type="datetimeFigureOut">
              <a:rPr lang="en-US" smtClean="0"/>
              <a:t>3/16/16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E70BA7-AF04-4687-9289-5A077AD04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61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myasucourses.asu.edu/webapps/asu-courseRedirect-bb_bb60/redirect/2016Spring-T-EEE598-25042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jpe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jpeg"/><Relationship Id="rId8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685800"/>
            <a:ext cx="7772400" cy="1470025"/>
          </a:xfrm>
        </p:spPr>
        <p:txBody>
          <a:bodyPr/>
          <a:lstStyle/>
          <a:p>
            <a:r>
              <a:rPr lang="en-US" dirty="0" smtClean="0"/>
              <a:t>Logo Detection and Recognition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800" y="3048000"/>
            <a:ext cx="6400800" cy="1447800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/>
              <a:t>Arindam</a:t>
            </a:r>
            <a:r>
              <a:rPr lang="en-US" dirty="0" smtClean="0"/>
              <a:t> Dutta</a:t>
            </a:r>
          </a:p>
          <a:p>
            <a:r>
              <a:rPr lang="en-US" dirty="0" smtClean="0"/>
              <a:t>Owen Ma</a:t>
            </a:r>
          </a:p>
          <a:p>
            <a:r>
              <a:rPr lang="en-US" dirty="0" smtClean="0"/>
              <a:t>Rafael </a:t>
            </a:r>
            <a:r>
              <a:rPr lang="en-US" dirty="0" err="1" smtClean="0"/>
              <a:t>Iriya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371600" y="5638800"/>
            <a:ext cx="723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 tooltip="Go to Blackboard"/>
              </a:rPr>
              <a:t>EEE 598 Topic: Computational Image Understanding &amp; Pattern </a:t>
            </a:r>
            <a:r>
              <a:rPr lang="en-US" dirty="0" smtClean="0">
                <a:hlinkClick r:id="rId2" tooltip="Go to Blackboard"/>
              </a:rPr>
              <a:t>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857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Initial results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019175"/>
            <a:ext cx="7677150" cy="5762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019175"/>
            <a:ext cx="8162925" cy="5762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9076" y="1009279"/>
            <a:ext cx="9820276" cy="5762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25" y="1009278"/>
            <a:ext cx="7953375" cy="5762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53281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Online GUI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917880"/>
            <a:ext cx="7772399" cy="5711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2681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272" y="-152400"/>
            <a:ext cx="7481456" cy="1143000"/>
          </a:xfrm>
        </p:spPr>
        <p:txBody>
          <a:bodyPr/>
          <a:lstStyle/>
          <a:p>
            <a:r>
              <a:rPr lang="en-US" dirty="0" smtClean="0"/>
              <a:t>Contributions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562600"/>
          </a:xfrm>
        </p:spPr>
        <p:txBody>
          <a:bodyPr>
            <a:normAutofit/>
          </a:bodyPr>
          <a:lstStyle/>
          <a:p>
            <a:r>
              <a:rPr lang="en-US" sz="2400" b="1" dirty="0" err="1" smtClean="0"/>
              <a:t>Arindam</a:t>
            </a:r>
            <a:r>
              <a:rPr lang="en-US" sz="2400" dirty="0" smtClean="0"/>
              <a:t>: Similar logo / Fake </a:t>
            </a:r>
            <a:r>
              <a:rPr lang="en-US" sz="2400" dirty="0" smtClean="0"/>
              <a:t>logo/GUI</a:t>
            </a:r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b="1" dirty="0" smtClean="0"/>
              <a:t>Rafael</a:t>
            </a:r>
            <a:r>
              <a:rPr lang="en-US" sz="2400" dirty="0" smtClean="0"/>
              <a:t>: Rotation/Scaled/Multiple </a:t>
            </a:r>
            <a:r>
              <a:rPr lang="en-US" sz="2400" dirty="0" smtClean="0"/>
              <a:t>Logo</a:t>
            </a:r>
            <a:r>
              <a:rPr lang="en-US" sz="2400" dirty="0" smtClean="0"/>
              <a:t>s/Color</a:t>
            </a:r>
          </a:p>
          <a:p>
            <a:endParaRPr lang="en-US" sz="2400" dirty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400" b="1" dirty="0" smtClean="0"/>
              <a:t>Owen</a:t>
            </a:r>
            <a:r>
              <a:rPr lang="en-US" sz="2400" dirty="0" smtClean="0"/>
              <a:t>: Occlusion/</a:t>
            </a:r>
            <a:r>
              <a:rPr lang="en-US" altLang="en-US" sz="2400" dirty="0"/>
              <a:t>Unknown target position, deformations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b="1" dirty="0" smtClean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45809"/>
            <a:ext cx="2590800" cy="10163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269609"/>
            <a:ext cx="2022086" cy="10110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Picture 5" descr="http://www.thedigeratilife.com/images/Logo-Pum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86" y="1287072"/>
            <a:ext cx="1703280" cy="993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5181600"/>
            <a:ext cx="2264126" cy="1041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4800600"/>
            <a:ext cx="1000125" cy="174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53" name="Picture 9" descr="http://findlocalstorage.com/wp-content/uploads/2014/02/coke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048000"/>
            <a:ext cx="2224820" cy="148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5" name="Picture 11" descr="http://cdn.cultofmac.com/wp-content/uploads/2012/08/mcdonals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124200"/>
            <a:ext cx="3794166" cy="1306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256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3d business question helps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533400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5266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Motivation</a:t>
            </a:r>
          </a:p>
          <a:p>
            <a:r>
              <a:rPr lang="en-US" dirty="0" smtClean="0"/>
              <a:t>Goal</a:t>
            </a:r>
          </a:p>
          <a:p>
            <a:r>
              <a:rPr lang="en-US" dirty="0"/>
              <a:t>Challenges</a:t>
            </a:r>
          </a:p>
          <a:p>
            <a:r>
              <a:rPr lang="en-US" dirty="0" smtClean="0"/>
              <a:t>Past work</a:t>
            </a:r>
          </a:p>
          <a:p>
            <a:r>
              <a:rPr lang="en-US" dirty="0" smtClean="0"/>
              <a:t>Proposed work</a:t>
            </a:r>
          </a:p>
          <a:p>
            <a:r>
              <a:rPr lang="en-US" dirty="0" smtClean="0"/>
              <a:t>Initial Results</a:t>
            </a:r>
          </a:p>
          <a:p>
            <a:r>
              <a:rPr lang="en-US" dirty="0" smtClean="0"/>
              <a:t>Division of Work</a:t>
            </a:r>
          </a:p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3085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1600200"/>
            <a:ext cx="4819650" cy="412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82729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4419600" cy="5201392"/>
          </a:xfrm>
        </p:spPr>
        <p:txBody>
          <a:bodyPr>
            <a:normAutofit/>
          </a:bodyPr>
          <a:lstStyle/>
          <a:p>
            <a:r>
              <a:rPr lang="en-US" sz="2000" dirty="0"/>
              <a:t>The marketing </a:t>
            </a:r>
            <a:r>
              <a:rPr lang="en-US" sz="2000" dirty="0" smtClean="0"/>
              <a:t>industry invests </a:t>
            </a:r>
            <a:r>
              <a:rPr lang="en-US" sz="2000" dirty="0"/>
              <a:t>a large sum of money to place </a:t>
            </a:r>
            <a:r>
              <a:rPr lang="en-US" sz="2000" dirty="0" smtClean="0"/>
              <a:t>advertisements </a:t>
            </a:r>
            <a:r>
              <a:rPr lang="en-US" sz="2000" dirty="0"/>
              <a:t>on billboards</a:t>
            </a:r>
            <a:r>
              <a:rPr lang="en-US" sz="2000" dirty="0" smtClean="0"/>
              <a:t>, websites, newspapers, banners in events and </a:t>
            </a:r>
            <a:r>
              <a:rPr lang="en-US" sz="2000" dirty="0"/>
              <a:t>other </a:t>
            </a:r>
            <a:r>
              <a:rPr lang="en-US" sz="2000" dirty="0" smtClean="0"/>
              <a:t>items. </a:t>
            </a:r>
          </a:p>
          <a:p>
            <a:endParaRPr lang="en-US" sz="2000" dirty="0" smtClean="0"/>
          </a:p>
          <a:p>
            <a:r>
              <a:rPr lang="en-US" altLang="en-US" sz="2000" dirty="0" smtClean="0"/>
              <a:t>How can they measure the value of their products?</a:t>
            </a:r>
          </a:p>
          <a:p>
            <a:endParaRPr lang="en-US" altLang="en-US" sz="2000" dirty="0" smtClean="0"/>
          </a:p>
          <a:p>
            <a:r>
              <a:rPr lang="en-US" sz="2000" dirty="0"/>
              <a:t>In addition </a:t>
            </a:r>
            <a:r>
              <a:rPr lang="en-US" sz="2000" dirty="0" smtClean="0"/>
              <a:t>to company logos in </a:t>
            </a:r>
            <a:r>
              <a:rPr lang="en-US" sz="2000" dirty="0"/>
              <a:t>the document images can be </a:t>
            </a:r>
            <a:r>
              <a:rPr lang="en-US" sz="2000" dirty="0" smtClean="0"/>
              <a:t>considered as </a:t>
            </a:r>
            <a:r>
              <a:rPr lang="en-US" sz="2000" dirty="0"/>
              <a:t>symbols by which the documents can be identified </a:t>
            </a:r>
            <a:r>
              <a:rPr lang="en-US" sz="2000" dirty="0" smtClean="0"/>
              <a:t>and categorized</a:t>
            </a:r>
            <a:r>
              <a:rPr lang="en-US" sz="2000" dirty="0"/>
              <a:t>.</a:t>
            </a:r>
            <a:endParaRPr lang="en-US" altLang="en-US" sz="2000" dirty="0" smtClean="0"/>
          </a:p>
          <a:p>
            <a:endParaRPr lang="en-US" sz="2000" dirty="0"/>
          </a:p>
        </p:txBody>
      </p:sp>
      <p:pic>
        <p:nvPicPr>
          <p:cNvPr id="1026" name="Picture 2" descr="http://static1.squarespace.com/static/517fce1ee4b05640e82a2b69/t/534e7259e4b0007460a46afc/1397650014773/Logotypes+detec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371600"/>
            <a:ext cx="381000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d2shvezvv4hf5p.cloudfront.net/wp-content/uploads/2014/06/Screen-Shot-2014-06-13-at-12.00.40-PM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3920836"/>
            <a:ext cx="3325091" cy="2652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4"/>
          <p:cNvSpPr/>
          <p:nvPr/>
        </p:nvSpPr>
        <p:spPr>
          <a:xfrm>
            <a:off x="7219936" y="4920129"/>
            <a:ext cx="207818" cy="141942"/>
          </a:xfrm>
          <a:prstGeom prst="roundRect">
            <a:avLst/>
          </a:prstGeom>
          <a:noFill/>
          <a:ln w="127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212391" y="5257800"/>
            <a:ext cx="207818" cy="141942"/>
          </a:xfrm>
          <a:prstGeom prst="roundRect">
            <a:avLst/>
          </a:prstGeom>
          <a:noFill/>
          <a:ln w="127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7212391" y="5867400"/>
            <a:ext cx="207818" cy="141942"/>
          </a:xfrm>
          <a:prstGeom prst="roundRect">
            <a:avLst/>
          </a:prstGeom>
          <a:noFill/>
          <a:ln w="127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7224463" y="5486400"/>
            <a:ext cx="207818" cy="141942"/>
          </a:xfrm>
          <a:prstGeom prst="roundRect">
            <a:avLst/>
          </a:prstGeom>
          <a:noFill/>
          <a:ln w="127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7212391" y="6258858"/>
            <a:ext cx="207818" cy="141942"/>
          </a:xfrm>
          <a:prstGeom prst="roundRect">
            <a:avLst/>
          </a:prstGeom>
          <a:noFill/>
          <a:ln w="127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6115" y="4038600"/>
            <a:ext cx="697885" cy="419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200" y="4437748"/>
            <a:ext cx="608284" cy="515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200" y="5029200"/>
            <a:ext cx="662399" cy="56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4395" y="5715112"/>
            <a:ext cx="689605" cy="309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8215" y="6172200"/>
            <a:ext cx="635785" cy="296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Oval 5"/>
          <p:cNvSpPr/>
          <p:nvPr/>
        </p:nvSpPr>
        <p:spPr>
          <a:xfrm>
            <a:off x="8369915" y="4223156"/>
            <a:ext cx="76200" cy="57557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8369915" y="4699158"/>
            <a:ext cx="76200" cy="57557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8378195" y="5299992"/>
            <a:ext cx="76200" cy="57557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8378195" y="5867400"/>
            <a:ext cx="76200" cy="5755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8378195" y="6291770"/>
            <a:ext cx="76200" cy="57557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246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en-US" sz="2800" dirty="0" smtClean="0"/>
              <a:t>Build a logo detector and classifier</a:t>
            </a:r>
          </a:p>
          <a:p>
            <a:r>
              <a:rPr lang="en-US" altLang="en-US" sz="2800" dirty="0" smtClean="0"/>
              <a:t>Publicity </a:t>
            </a:r>
            <a:r>
              <a:rPr lang="en-US" altLang="en-US" sz="2800" dirty="0" smtClean="0"/>
              <a:t>statistics</a:t>
            </a:r>
          </a:p>
          <a:p>
            <a:pPr lvl="1"/>
            <a:r>
              <a:rPr lang="en-US" altLang="en-US" sz="2400" dirty="0" smtClean="0"/>
              <a:t>How many logos appear in one image?</a:t>
            </a:r>
          </a:p>
          <a:p>
            <a:pPr lvl="1"/>
            <a:r>
              <a:rPr lang="en-US" altLang="en-US" sz="2400" dirty="0" smtClean="0"/>
              <a:t>How many times does logo appear?</a:t>
            </a:r>
          </a:p>
          <a:p>
            <a:pPr lvl="1"/>
            <a:r>
              <a:rPr lang="en-US" altLang="en-US" sz="2400" dirty="0" smtClean="0"/>
              <a:t>For each appearance</a:t>
            </a:r>
          </a:p>
          <a:p>
            <a:pPr lvl="2"/>
            <a:r>
              <a:rPr lang="en-US" altLang="en-US" sz="2000" dirty="0" smtClean="0"/>
              <a:t>What was the duration? (in case of video)</a:t>
            </a:r>
          </a:p>
          <a:p>
            <a:pPr lvl="2"/>
            <a:r>
              <a:rPr lang="en-US" altLang="en-US" sz="2000" dirty="0" smtClean="0"/>
              <a:t>How big was it?</a:t>
            </a:r>
          </a:p>
          <a:p>
            <a:pPr lvl="2"/>
            <a:r>
              <a:rPr lang="en-US" altLang="en-US" sz="2000" dirty="0" smtClean="0"/>
              <a:t>How visible was it?</a:t>
            </a:r>
          </a:p>
          <a:p>
            <a:pPr lvl="2"/>
            <a:r>
              <a:rPr lang="en-US" altLang="en-US" sz="2000" dirty="0" smtClean="0"/>
              <a:t>How near is it to the focus of attention</a:t>
            </a:r>
            <a:r>
              <a:rPr lang="en-US" altLang="en-US" sz="2000" dirty="0" smtClean="0"/>
              <a:t>?</a:t>
            </a:r>
          </a:p>
          <a:p>
            <a:r>
              <a:rPr lang="en-US" altLang="en-US" sz="2800" dirty="0" smtClean="0"/>
              <a:t>Counterfeit detection</a:t>
            </a:r>
            <a:endParaRPr lang="en-US" altLang="en-US" sz="2800" dirty="0" smtClean="0"/>
          </a:p>
          <a:p>
            <a:r>
              <a:rPr lang="en-US" altLang="en-US" sz="2800" dirty="0" smtClean="0"/>
              <a:t>Online estimates of these statistics</a:t>
            </a:r>
          </a:p>
          <a:p>
            <a:pPr lvl="1"/>
            <a:r>
              <a:rPr lang="en-US" altLang="en-US" sz="2400" dirty="0" smtClean="0"/>
              <a:t>GUI model for online estimation</a:t>
            </a:r>
            <a:endParaRPr lang="fr-FR" alt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298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The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229600" cy="2984499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altLang="en-US" sz="2400" dirty="0" smtClean="0"/>
              <a:t>Challenges: 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Rotation and </a:t>
            </a:r>
            <a:r>
              <a:rPr lang="en-US" sz="2000" dirty="0" smtClean="0"/>
              <a:t>scaling</a:t>
            </a:r>
            <a:endParaRPr lang="en-US" altLang="en-US" sz="2000" dirty="0" smtClean="0"/>
          </a:p>
          <a:p>
            <a:pPr lvl="1">
              <a:lnSpc>
                <a:spcPct val="90000"/>
              </a:lnSpc>
            </a:pPr>
            <a:r>
              <a:rPr lang="en-US" altLang="en-US" sz="2000" dirty="0" smtClean="0"/>
              <a:t>Natural outdoor scenes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 smtClean="0"/>
              <a:t>Unconstrained view angles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 smtClean="0"/>
              <a:t>Rapid pan-tilt-zoom of cameras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 smtClean="0"/>
              <a:t>Occlusions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 smtClean="0"/>
              <a:t>Similar color/texture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 smtClean="0"/>
              <a:t>Unknown target position, deformations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 smtClean="0"/>
              <a:t>Same logo appearing twice with different background</a:t>
            </a:r>
          </a:p>
          <a:p>
            <a:pPr lvl="1">
              <a:lnSpc>
                <a:spcPct val="90000"/>
              </a:lnSpc>
            </a:pPr>
            <a:endParaRPr lang="en-US" altLang="en-US" sz="2000" dirty="0" smtClean="0"/>
          </a:p>
          <a:p>
            <a:endParaRPr lang="en-US" dirty="0"/>
          </a:p>
        </p:txBody>
      </p:sp>
      <p:pic>
        <p:nvPicPr>
          <p:cNvPr id="4" name="Picture 4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4497939"/>
            <a:ext cx="2549525" cy="78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510879"/>
            <a:ext cx="2908636" cy="2182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5534025"/>
            <a:ext cx="990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1362075"/>
            <a:ext cx="1752600" cy="519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 descr="http://www.pencilnex.ro/wp-content/uploads/2014/10/trianglelogo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2186" y="5647869"/>
            <a:ext cx="1966315" cy="829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3382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 smtClean="0"/>
              <a:t>Past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 fontScale="85000" lnSpcReduction="20000"/>
          </a:bodyPr>
          <a:lstStyle/>
          <a:p>
            <a:pPr fontAlgn="base"/>
            <a:r>
              <a:rPr lang="en-US" dirty="0"/>
              <a:t>“</a:t>
            </a:r>
            <a:r>
              <a:rPr lang="en-US" b="1" dirty="0"/>
              <a:t>Scalable Logo Recognition in Real-World Images</a:t>
            </a:r>
            <a:r>
              <a:rPr lang="en-US" dirty="0"/>
              <a:t>” by Stefan Romberg, </a:t>
            </a:r>
            <a:r>
              <a:rPr lang="en-US" dirty="0" err="1"/>
              <a:t>Lluis</a:t>
            </a:r>
            <a:r>
              <a:rPr lang="en-US" dirty="0"/>
              <a:t> Garcia </a:t>
            </a:r>
            <a:r>
              <a:rPr lang="en-US" dirty="0" err="1"/>
              <a:t>Pueyo</a:t>
            </a:r>
            <a:r>
              <a:rPr lang="en-US" dirty="0"/>
              <a:t>, Rainer </a:t>
            </a:r>
            <a:r>
              <a:rPr lang="en-US" dirty="0" err="1"/>
              <a:t>Lienhart</a:t>
            </a:r>
            <a:r>
              <a:rPr lang="en-US" dirty="0"/>
              <a:t>, and </a:t>
            </a:r>
            <a:r>
              <a:rPr lang="en-US" dirty="0" err="1"/>
              <a:t>Roelof</a:t>
            </a:r>
            <a:r>
              <a:rPr lang="en-US" dirty="0"/>
              <a:t> van </a:t>
            </a:r>
            <a:r>
              <a:rPr lang="en-US" dirty="0" err="1"/>
              <a:t>Zwol</a:t>
            </a:r>
            <a:endParaRPr lang="en-US" dirty="0"/>
          </a:p>
          <a:p>
            <a:pPr lvl="1" fontAlgn="base"/>
            <a:r>
              <a:rPr lang="en-US" dirty="0"/>
              <a:t>SIFT</a:t>
            </a:r>
          </a:p>
          <a:p>
            <a:pPr lvl="1" fontAlgn="base"/>
            <a:r>
              <a:rPr lang="en-US" dirty="0"/>
              <a:t>Find correspondences by building edges</a:t>
            </a:r>
          </a:p>
          <a:p>
            <a:pPr lvl="1" fontAlgn="base"/>
            <a:r>
              <a:rPr lang="en-US" dirty="0"/>
              <a:t>Develop more descriptors for each point</a:t>
            </a:r>
          </a:p>
          <a:p>
            <a:pPr lvl="1" fontAlgn="base"/>
            <a:r>
              <a:rPr lang="en-US" dirty="0"/>
              <a:t>Base matching of logos on </a:t>
            </a:r>
            <a:r>
              <a:rPr lang="en-US" dirty="0" smtClean="0"/>
              <a:t>triangles</a:t>
            </a:r>
          </a:p>
          <a:p>
            <a:pPr lvl="1" fontAlgn="base"/>
            <a:endParaRPr lang="en-US" dirty="0"/>
          </a:p>
          <a:p>
            <a:pPr fontAlgn="base"/>
            <a:r>
              <a:rPr lang="en-US" dirty="0"/>
              <a:t>“</a:t>
            </a:r>
            <a:r>
              <a:rPr lang="en-US" b="1" dirty="0"/>
              <a:t>Logo Detection Application: Extraction, Matching, Segmentation and Classification</a:t>
            </a:r>
            <a:r>
              <a:rPr lang="en-US" dirty="0"/>
              <a:t>” by Michele </a:t>
            </a:r>
            <a:r>
              <a:rPr lang="en-US" dirty="0" err="1"/>
              <a:t>Trevisiol</a:t>
            </a:r>
            <a:endParaRPr lang="en-US" dirty="0"/>
          </a:p>
          <a:p>
            <a:pPr lvl="1" fontAlgn="base"/>
            <a:r>
              <a:rPr lang="en-US" dirty="0"/>
              <a:t>SURF</a:t>
            </a:r>
          </a:p>
          <a:p>
            <a:pPr lvl="1" fontAlgn="base"/>
            <a:r>
              <a:rPr lang="en-US" dirty="0"/>
              <a:t>Build point correspondences using correlation</a:t>
            </a:r>
          </a:p>
          <a:p>
            <a:pPr lvl="1" fontAlgn="base"/>
            <a:r>
              <a:rPr lang="en-US" dirty="0"/>
              <a:t>Analyzed various search and classification methods</a:t>
            </a:r>
          </a:p>
        </p:txBody>
      </p:sp>
    </p:spTree>
    <p:extLst>
      <p:ext uri="{BB962C8B-B14F-4D97-AF65-F5344CB8AC3E}">
        <p14:creationId xmlns:p14="http://schemas.microsoft.com/office/powerpoint/2010/main" val="4080105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 smtClean="0"/>
              <a:t>Past 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05400"/>
          </a:xfrm>
        </p:spPr>
        <p:txBody>
          <a:bodyPr>
            <a:normAutofit fontScale="62500" lnSpcReduction="20000"/>
          </a:bodyPr>
          <a:lstStyle/>
          <a:p>
            <a:pPr fontAlgn="base"/>
            <a:r>
              <a:rPr lang="en-US" sz="3800" dirty="0"/>
              <a:t>“</a:t>
            </a:r>
            <a:r>
              <a:rPr lang="en-US" sz="3800" b="1" dirty="0"/>
              <a:t>Fast Logo Detection and Recognition in Document Images</a:t>
            </a:r>
            <a:r>
              <a:rPr lang="en-US" sz="3800" dirty="0"/>
              <a:t>” by </a:t>
            </a:r>
            <a:r>
              <a:rPr lang="en-US" sz="3800" dirty="0" err="1"/>
              <a:t>Zhe</a:t>
            </a:r>
            <a:r>
              <a:rPr lang="en-US" sz="3800" dirty="0"/>
              <a:t> Li, Matthias Schulte-</a:t>
            </a:r>
            <a:r>
              <a:rPr lang="en-US" sz="3800" dirty="0" err="1"/>
              <a:t>Austum</a:t>
            </a:r>
            <a:r>
              <a:rPr lang="en-US" sz="3800" dirty="0"/>
              <a:t>, and Martin </a:t>
            </a:r>
            <a:r>
              <a:rPr lang="en-US" sz="3800" dirty="0" err="1" smtClean="0"/>
              <a:t>Neschen</a:t>
            </a:r>
            <a:endParaRPr lang="en-US" sz="3800" dirty="0" smtClean="0"/>
          </a:p>
          <a:p>
            <a:pPr marL="0" indent="0" fontAlgn="base">
              <a:buNone/>
            </a:pPr>
            <a:endParaRPr lang="en-US" dirty="0"/>
          </a:p>
          <a:p>
            <a:pPr lvl="1" fontAlgn="base"/>
            <a:r>
              <a:rPr lang="en-US" dirty="0"/>
              <a:t>Build “layers” of binary images and construct connected components</a:t>
            </a:r>
          </a:p>
          <a:p>
            <a:pPr lvl="1" fontAlgn="base"/>
            <a:r>
              <a:rPr lang="en-US" dirty="0"/>
              <a:t>Convex hull features</a:t>
            </a:r>
          </a:p>
          <a:p>
            <a:pPr lvl="1" fontAlgn="base"/>
            <a:r>
              <a:rPr lang="en-US" dirty="0"/>
              <a:t>Orientation matching through “anchor lines”</a:t>
            </a:r>
          </a:p>
          <a:p>
            <a:pPr lvl="1" fontAlgn="base"/>
            <a:r>
              <a:rPr lang="en-US" dirty="0"/>
              <a:t>Segment original image and compare with </a:t>
            </a:r>
            <a:r>
              <a:rPr lang="en-US" dirty="0" smtClean="0"/>
              <a:t>prototype</a:t>
            </a:r>
          </a:p>
          <a:p>
            <a:pPr marL="457200" lvl="1" indent="0" fontAlgn="base">
              <a:buNone/>
            </a:pPr>
            <a:endParaRPr lang="en-US" dirty="0"/>
          </a:p>
          <a:p>
            <a:pPr fontAlgn="base"/>
            <a:r>
              <a:rPr lang="en-US" sz="3800" b="1" dirty="0"/>
              <a:t>“Context Dependent Logo Detection and Recognition Based on Context Dependent Similarity Kernel</a:t>
            </a:r>
            <a:r>
              <a:rPr lang="en-US" sz="3800" dirty="0"/>
              <a:t>” by Ch. </a:t>
            </a:r>
            <a:r>
              <a:rPr lang="en-US" sz="3800" dirty="0" err="1"/>
              <a:t>Divya</a:t>
            </a:r>
            <a:r>
              <a:rPr lang="en-US" sz="3800" dirty="0"/>
              <a:t> </a:t>
            </a:r>
            <a:r>
              <a:rPr lang="en-US" sz="3800" dirty="0" err="1"/>
              <a:t>Susmitha</a:t>
            </a:r>
            <a:r>
              <a:rPr lang="en-US" sz="3800" dirty="0"/>
              <a:t> and L. </a:t>
            </a:r>
            <a:r>
              <a:rPr lang="en-US" sz="3800" dirty="0" err="1" smtClean="0"/>
              <a:t>Padmalatha</a:t>
            </a:r>
            <a:endParaRPr lang="en-US" sz="3800" dirty="0" smtClean="0"/>
          </a:p>
          <a:p>
            <a:pPr marL="0" indent="0" fontAlgn="base">
              <a:buNone/>
            </a:pPr>
            <a:endParaRPr lang="en-US" dirty="0"/>
          </a:p>
          <a:p>
            <a:pPr lvl="1" fontAlgn="base"/>
            <a:r>
              <a:rPr lang="en-US" dirty="0"/>
              <a:t>SIFT, Self similarity, shape context</a:t>
            </a:r>
          </a:p>
          <a:p>
            <a:pPr lvl="1" fontAlgn="base"/>
            <a:r>
              <a:rPr lang="en-US" dirty="0"/>
              <a:t>Matching by “Context-Dependent Kernels for Object Classification” by </a:t>
            </a:r>
            <a:r>
              <a:rPr lang="en-US" dirty="0" err="1"/>
              <a:t>Hichem</a:t>
            </a:r>
            <a:r>
              <a:rPr lang="en-US" dirty="0"/>
              <a:t> </a:t>
            </a:r>
            <a:r>
              <a:rPr lang="en-US" dirty="0" err="1"/>
              <a:t>Sahbi</a:t>
            </a:r>
            <a:r>
              <a:rPr lang="en-US" dirty="0"/>
              <a:t>, Jean-Yves </a:t>
            </a:r>
            <a:r>
              <a:rPr lang="en-US" dirty="0" err="1"/>
              <a:t>Audibert</a:t>
            </a:r>
            <a:r>
              <a:rPr lang="en-US" dirty="0"/>
              <a:t>, and Renaud </a:t>
            </a:r>
            <a:r>
              <a:rPr lang="en-US" dirty="0" err="1"/>
              <a:t>Keriven</a:t>
            </a:r>
            <a:endParaRPr lang="en-US" dirty="0"/>
          </a:p>
          <a:p>
            <a:pPr lvl="2" fontAlgn="base"/>
            <a:r>
              <a:rPr lang="en-US" dirty="0"/>
              <a:t>Measure of similarity between points based on similarity to their respective surroundings</a:t>
            </a:r>
          </a:p>
        </p:txBody>
      </p:sp>
    </p:spTree>
    <p:extLst>
      <p:ext uri="{BB962C8B-B14F-4D97-AF65-F5344CB8AC3E}">
        <p14:creationId xmlns:p14="http://schemas.microsoft.com/office/powerpoint/2010/main" val="2746122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Detect known logos</a:t>
            </a:r>
          </a:p>
          <a:p>
            <a:pPr lvl="1" fontAlgn="base"/>
            <a:r>
              <a:rPr lang="en-US" dirty="0"/>
              <a:t>Logo must exist in dictionary</a:t>
            </a:r>
          </a:p>
          <a:p>
            <a:pPr fontAlgn="base"/>
            <a:r>
              <a:rPr lang="en-US" dirty="0"/>
              <a:t>Implement feature extraction techniques that have demonstrated success in the past</a:t>
            </a:r>
          </a:p>
          <a:p>
            <a:pPr fontAlgn="base"/>
            <a:r>
              <a:rPr lang="en-US" dirty="0"/>
              <a:t>Explore our own feature extraction techniques</a:t>
            </a:r>
          </a:p>
          <a:p>
            <a:pPr fontAlgn="base"/>
            <a:r>
              <a:rPr lang="en-US" dirty="0"/>
              <a:t>Compare them</a:t>
            </a:r>
          </a:p>
          <a:p>
            <a:pPr fontAlgn="base"/>
            <a:r>
              <a:rPr lang="en-US" dirty="0"/>
              <a:t>Develop a GUI to package the tool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157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 smtClean="0"/>
              <a:t>Initial results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38200" y="762000"/>
            <a:ext cx="10270358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61999" y="5354972"/>
            <a:ext cx="8229601" cy="1198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SIFT + RANSAC</a:t>
            </a:r>
          </a:p>
          <a:p>
            <a:r>
              <a:rPr lang="en-US" dirty="0"/>
              <a:t>nearest to second nearest neighbor is less </a:t>
            </a:r>
            <a:r>
              <a:rPr lang="en-US" dirty="0" smtClean="0"/>
              <a:t>than 0.8.</a:t>
            </a:r>
          </a:p>
          <a:p>
            <a:r>
              <a:rPr lang="en-US" dirty="0" smtClean="0"/>
              <a:t>RANSAC parameters:  Number </a:t>
            </a:r>
            <a:r>
              <a:rPr lang="en-US" dirty="0"/>
              <a:t>of iterations for RANSAC: 30 </a:t>
            </a:r>
          </a:p>
          <a:p>
            <a:r>
              <a:rPr lang="en-US" dirty="0" smtClean="0"/>
              <a:t>The </a:t>
            </a:r>
            <a:r>
              <a:rPr lang="en-US" dirty="0"/>
              <a:t>inlier threshold for RANSAC: 4 </a:t>
            </a:r>
          </a:p>
          <a:p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863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9323</TotalTime>
  <Words>495</Words>
  <Application>Microsoft Macintosh PowerPoint</Application>
  <PresentationFormat>On-screen Show (4:3)</PresentationFormat>
  <Paragraphs>96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Logo Detection and Recognition</vt:lpstr>
      <vt:lpstr>Outline</vt:lpstr>
      <vt:lpstr>Motivation</vt:lpstr>
      <vt:lpstr>Goal</vt:lpstr>
      <vt:lpstr>The challenges</vt:lpstr>
      <vt:lpstr>Past works</vt:lpstr>
      <vt:lpstr>Past works</vt:lpstr>
      <vt:lpstr>Proposed work</vt:lpstr>
      <vt:lpstr>Initial results</vt:lpstr>
      <vt:lpstr>Initial results</vt:lpstr>
      <vt:lpstr>Online GUI</vt:lpstr>
      <vt:lpstr>Contributions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Logo Detection and Recognition</dc:title>
  <dc:creator>ARINDAM DUTTA (Student)</dc:creator>
  <cp:lastModifiedBy>owenmam</cp:lastModifiedBy>
  <cp:revision>25</cp:revision>
  <dcterms:created xsi:type="dcterms:W3CDTF">2016-03-08T23:50:06Z</dcterms:created>
  <dcterms:modified xsi:type="dcterms:W3CDTF">2016-03-16T17:35:01Z</dcterms:modified>
</cp:coreProperties>
</file>

<file path=docProps/thumbnail.jpeg>
</file>